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1" r:id="rId4"/>
    <p:sldId id="260" r:id="rId5"/>
    <p:sldId id="262" r:id="rId6"/>
    <p:sldId id="263" r:id="rId7"/>
    <p:sldId id="265" r:id="rId8"/>
    <p:sldId id="266" r:id="rId9"/>
    <p:sldId id="25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Advanced Game Development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Final Project</a:t>
            </a:r>
          </a:p>
          <a:p>
            <a:r>
              <a:rPr lang="en-US" dirty="0"/>
              <a:t>Mark L. Short</a:t>
            </a:r>
          </a:p>
        </p:txBody>
      </p:sp>
    </p:spTree>
    <p:extLst>
      <p:ext uri="{BB962C8B-B14F-4D97-AF65-F5344CB8AC3E}">
        <p14:creationId xmlns:p14="http://schemas.microsoft.com/office/powerpoint/2010/main" val="1070160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Asteroids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15461" y="1614268"/>
            <a:ext cx="10820400" cy="4024125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Native C++ Windows Application</a:t>
            </a:r>
          </a:p>
          <a:p>
            <a:r>
              <a:rPr lang="en-US" dirty="0"/>
              <a:t>Graphics via OpenGL</a:t>
            </a:r>
          </a:p>
          <a:p>
            <a:r>
              <a:rPr lang="en-US" dirty="0"/>
              <a:t>Sound via </a:t>
            </a:r>
            <a:r>
              <a:rPr lang="en-US" dirty="0" err="1"/>
              <a:t>DirectXTK</a:t>
            </a:r>
            <a:r>
              <a:rPr lang="en-US" dirty="0"/>
              <a:t> for Audio</a:t>
            </a:r>
          </a:p>
          <a:p>
            <a:r>
              <a:rPr lang="en-US" dirty="0"/>
              <a:t>Keyboard &amp; </a:t>
            </a:r>
            <a:r>
              <a:rPr lang="en-US" dirty="0" err="1"/>
              <a:t>XBox</a:t>
            </a:r>
            <a:r>
              <a:rPr lang="en-US" dirty="0"/>
              <a:t> Controller Support via Direct Input</a:t>
            </a:r>
          </a:p>
          <a:p>
            <a:r>
              <a:rPr lang="en-US" dirty="0"/>
              <a:t>Proto Graphics Engine ( Engine.lib )</a:t>
            </a:r>
          </a:p>
        </p:txBody>
      </p:sp>
    </p:spTree>
    <p:extLst>
      <p:ext uri="{BB962C8B-B14F-4D97-AF65-F5344CB8AC3E}">
        <p14:creationId xmlns:p14="http://schemas.microsoft.com/office/powerpoint/2010/main" val="742767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Asteroids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97877" y="1591408"/>
            <a:ext cx="10820400" cy="447780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Game World Physics</a:t>
            </a:r>
          </a:p>
          <a:p>
            <a:pPr lvl="1"/>
            <a:r>
              <a:rPr lang="en-US" dirty="0"/>
              <a:t>Zero Gravity</a:t>
            </a:r>
          </a:p>
          <a:p>
            <a:pPr lvl="1"/>
            <a:r>
              <a:rPr lang="en-US" dirty="0"/>
              <a:t>Zero Friction</a:t>
            </a:r>
          </a:p>
          <a:p>
            <a:pPr lvl="1"/>
            <a:r>
              <a:rPr lang="en-US" dirty="0"/>
              <a:t>Zero Angular Dampening</a:t>
            </a:r>
          </a:p>
          <a:p>
            <a:pPr lvl="1"/>
            <a:r>
              <a:rPr lang="en-US" dirty="0"/>
              <a:t>Zero Linear Dampening</a:t>
            </a:r>
          </a:p>
          <a:p>
            <a:pPr lvl="1"/>
            <a:r>
              <a:rPr lang="en-US" dirty="0"/>
              <a:t>Wrapping game world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707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Asteroids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15461" y="1605475"/>
            <a:ext cx="10820400" cy="4024125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Asteroid Polygon Generation</a:t>
            </a:r>
          </a:p>
          <a:p>
            <a:pPr lvl="1"/>
            <a:r>
              <a:rPr lang="en-US" dirty="0"/>
              <a:t>Given a radius R, serving as a polygon’s average radius, a series of N number of radii where generated in the range [R – R/3, R + R/3].</a:t>
            </a:r>
          </a:p>
          <a:p>
            <a:pPr lvl="1"/>
            <a:r>
              <a:rPr lang="en-US" dirty="0"/>
              <a:t>Then, using the center point of the polygon, a set of vertices were constructed using [</a:t>
            </a:r>
            <a:r>
              <a:rPr lang="en-US" dirty="0" err="1"/>
              <a:t>radii</a:t>
            </a:r>
            <a:r>
              <a:rPr lang="en-US" baseline="-25000" dirty="0" err="1"/>
              <a:t>n</a:t>
            </a:r>
            <a:r>
              <a:rPr lang="en-US" dirty="0"/>
              <a:t> * cos </a:t>
            </a:r>
            <a:r>
              <a:rPr lang="el-GR" dirty="0"/>
              <a:t>θ</a:t>
            </a:r>
            <a:r>
              <a:rPr lang="en-US" dirty="0"/>
              <a:t>, </a:t>
            </a:r>
            <a:r>
              <a:rPr lang="en-US" dirty="0" err="1"/>
              <a:t>radii</a:t>
            </a:r>
            <a:r>
              <a:rPr lang="en-US" baseline="-25000" dirty="0" err="1"/>
              <a:t>n</a:t>
            </a:r>
            <a:r>
              <a:rPr lang="en-US" dirty="0"/>
              <a:t> * sin </a:t>
            </a:r>
            <a:r>
              <a:rPr lang="el-GR" dirty="0"/>
              <a:t>θ</a:t>
            </a:r>
            <a:r>
              <a:rPr lang="en-US" dirty="0"/>
              <a:t>].</a:t>
            </a:r>
          </a:p>
          <a:p>
            <a:pPr lvl="1"/>
            <a:r>
              <a:rPr lang="en-US" dirty="0"/>
              <a:t>A random angular velocity was generated in the range [-90˚, 90˚]</a:t>
            </a:r>
          </a:p>
          <a:p>
            <a:pPr lvl="1"/>
            <a:r>
              <a:rPr lang="en-US" dirty="0"/>
              <a:t>A random direction was used for generating the initial linear velocity.</a:t>
            </a:r>
          </a:p>
          <a:p>
            <a:pPr lvl="1"/>
            <a:r>
              <a:rPr lang="en-US" dirty="0"/>
              <a:t>This set of vertices, angular velocity and linear velocity defined the initial characteristics of each asteroid.</a:t>
            </a:r>
          </a:p>
        </p:txBody>
      </p:sp>
    </p:spTree>
    <p:extLst>
      <p:ext uri="{BB962C8B-B14F-4D97-AF65-F5344CB8AC3E}">
        <p14:creationId xmlns:p14="http://schemas.microsoft.com/office/powerpoint/2010/main" val="5794231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Asteroids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24254" y="1582616"/>
            <a:ext cx="10820400" cy="447780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Ship Physics</a:t>
            </a:r>
          </a:p>
          <a:p>
            <a:pPr lvl="1"/>
            <a:r>
              <a:rPr lang="en-US" dirty="0"/>
              <a:t>Linear velocity (LV) is modeled as a 2D displacement vector [x, y].</a:t>
            </a:r>
          </a:p>
          <a:p>
            <a:pPr lvl="1"/>
            <a:r>
              <a:rPr lang="en-US" dirty="0"/>
              <a:t>Updates to game location is calculated based on the Ship’s current LV.</a:t>
            </a:r>
          </a:p>
          <a:p>
            <a:pPr lvl="1"/>
            <a:r>
              <a:rPr lang="en-US" dirty="0"/>
              <a:t>Changes were made to the Ship’s LV based on keyboard &amp; joystick inputs.</a:t>
            </a:r>
          </a:p>
          <a:p>
            <a:pPr lvl="2"/>
            <a:r>
              <a:rPr lang="en-US" dirty="0"/>
              <a:t>Joystick - a game magnitude can be determined based on the controller magnitude (i.e. angle of Left Stick).</a:t>
            </a:r>
          </a:p>
          <a:p>
            <a:pPr lvl="2"/>
            <a:r>
              <a:rPr lang="en-US" dirty="0"/>
              <a:t>Keyboard – a constant magnitude is used based on the keypress state ( W, Up ).</a:t>
            </a:r>
          </a:p>
          <a:p>
            <a:pPr lvl="1"/>
            <a:r>
              <a:rPr lang="en-US" dirty="0"/>
              <a:t>Thrust Vector (TV) is generated using this magnitude in the direction of the ship’s current orientation.</a:t>
            </a:r>
          </a:p>
          <a:p>
            <a:pPr lvl="1"/>
            <a:r>
              <a:rPr lang="en-US" dirty="0"/>
              <a:t>Ship’s linear velocity(LV) is updated as:</a:t>
            </a:r>
          </a:p>
          <a:p>
            <a:pPr lvl="2"/>
            <a:r>
              <a:rPr lang="en-US" dirty="0"/>
              <a:t>LV += TV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3468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Asteroids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15462" y="1605475"/>
            <a:ext cx="10820400" cy="4024125"/>
          </a:xfrm>
        </p:spPr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Collision Detection</a:t>
            </a:r>
          </a:p>
          <a:p>
            <a:pPr lvl="1"/>
            <a:r>
              <a:rPr lang="en-US" dirty="0"/>
              <a:t>Pairwise collision detection based on the following:</a:t>
            </a:r>
          </a:p>
          <a:p>
            <a:pPr lvl="2"/>
            <a:r>
              <a:rPr lang="en-US" dirty="0"/>
              <a:t>Current Set of Active Game Objects</a:t>
            </a:r>
          </a:p>
          <a:p>
            <a:pPr lvl="3"/>
            <a:r>
              <a:rPr lang="en-US" dirty="0"/>
              <a:t>Ship, Projectile, Small Asteroids, Medium Asteroids, Large Asteroids</a:t>
            </a:r>
          </a:p>
          <a:p>
            <a:pPr lvl="3"/>
            <a:r>
              <a:rPr lang="en-US" dirty="0"/>
              <a:t>Only 1 Ship can be active at a time</a:t>
            </a:r>
          </a:p>
          <a:p>
            <a:pPr lvl="2"/>
            <a:r>
              <a:rPr lang="en-US" dirty="0"/>
              <a:t>Construct a set of Pair-Wise collision candidates consisting of a set of [Object</a:t>
            </a:r>
            <a:r>
              <a:rPr lang="en-US" baseline="-25000" dirty="0"/>
              <a:t>1,</a:t>
            </a:r>
            <a:r>
              <a:rPr lang="en-US" dirty="0"/>
              <a:t>Object</a:t>
            </a:r>
            <a:r>
              <a:rPr lang="en-US" baseline="-25000" dirty="0"/>
              <a:t>2</a:t>
            </a:r>
            <a:r>
              <a:rPr lang="en-US" dirty="0"/>
              <a:t>] pairs</a:t>
            </a:r>
          </a:p>
          <a:p>
            <a:pPr lvl="1"/>
            <a:r>
              <a:rPr lang="en-US" dirty="0"/>
              <a:t>Pair-wise collision pruning</a:t>
            </a:r>
          </a:p>
          <a:p>
            <a:pPr lvl="2"/>
            <a:r>
              <a:rPr lang="en-US" dirty="0"/>
              <a:t>Asteroids cannot collide with other asteroids</a:t>
            </a:r>
          </a:p>
          <a:p>
            <a:pPr lvl="2"/>
            <a:r>
              <a:rPr lang="en-US" dirty="0"/>
              <a:t>Objects cannot collide with themselves</a:t>
            </a:r>
          </a:p>
          <a:p>
            <a:pPr lvl="2"/>
            <a:r>
              <a:rPr lang="en-US" dirty="0"/>
              <a:t>Ships and missiles cannot collide with each other.</a:t>
            </a:r>
          </a:p>
          <a:p>
            <a:pPr lvl="2"/>
            <a:r>
              <a:rPr lang="en-US" dirty="0"/>
              <a:t>Therefore, [Object</a:t>
            </a:r>
            <a:r>
              <a:rPr lang="en-US" baseline="-25000" dirty="0"/>
              <a:t>1 </a:t>
            </a:r>
            <a:r>
              <a:rPr lang="el-GR" dirty="0"/>
              <a:t>ε</a:t>
            </a:r>
            <a:r>
              <a:rPr lang="en-US" dirty="0"/>
              <a:t> { Ship, Missile }, Object</a:t>
            </a:r>
            <a:r>
              <a:rPr lang="en-US" baseline="-25000" dirty="0"/>
              <a:t>2 </a:t>
            </a:r>
            <a:r>
              <a:rPr lang="en-US" dirty="0"/>
              <a:t> </a:t>
            </a:r>
            <a:r>
              <a:rPr lang="el-GR" dirty="0"/>
              <a:t>ε</a:t>
            </a:r>
            <a:r>
              <a:rPr lang="en-US" dirty="0"/>
              <a:t> { Small, Medium, Large Asteroids }</a:t>
            </a:r>
          </a:p>
          <a:p>
            <a:pPr lvl="1"/>
            <a:r>
              <a:rPr lang="en-US" dirty="0"/>
              <a:t>Object</a:t>
            </a:r>
            <a:r>
              <a:rPr lang="en-US" baseline="-25000" dirty="0"/>
              <a:t>1 </a:t>
            </a:r>
            <a:r>
              <a:rPr lang="en-US" dirty="0"/>
              <a:t> v  Object</a:t>
            </a:r>
            <a:r>
              <a:rPr lang="en-US" baseline="-25000" dirty="0"/>
              <a:t>2</a:t>
            </a:r>
            <a:r>
              <a:rPr lang="en-US" dirty="0"/>
              <a:t> collision determined using following algorithm (next slide)</a:t>
            </a:r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757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Asteroids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15462" y="1605475"/>
            <a:ext cx="10820400" cy="4566725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Collision Detection Algorithm</a:t>
            </a:r>
          </a:p>
          <a:p>
            <a:pPr lvl="2"/>
            <a:r>
              <a:rPr lang="en-US" dirty="0"/>
              <a:t>Conventional circle detection collision algorithm</a:t>
            </a:r>
          </a:p>
          <a:p>
            <a:pPr lvl="3"/>
            <a:r>
              <a:rPr lang="en-US" dirty="0"/>
              <a:t>Collision = (D &lt; R1 + R2)</a:t>
            </a:r>
          </a:p>
          <a:p>
            <a:pPr lvl="2"/>
            <a:r>
              <a:rPr lang="en-US" dirty="0"/>
              <a:t>However, D = sqrt( (X2 – X1)</a:t>
            </a:r>
            <a:r>
              <a:rPr lang="en-US" baseline="30000" dirty="0"/>
              <a:t>2</a:t>
            </a:r>
            <a:r>
              <a:rPr lang="en-US" dirty="0"/>
              <a:t> + (Y2 – Y1)</a:t>
            </a:r>
            <a:r>
              <a:rPr lang="en-US" baseline="30000" dirty="0"/>
              <a:t>2</a:t>
            </a:r>
            <a:r>
              <a:rPr lang="en-US" dirty="0"/>
              <a:t> )</a:t>
            </a:r>
          </a:p>
          <a:p>
            <a:pPr lvl="2"/>
            <a:r>
              <a:rPr lang="en-US" dirty="0"/>
              <a:t>Ouch!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2358400" y="4416228"/>
            <a:ext cx="1251438" cy="1213372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088825" y="4714265"/>
            <a:ext cx="416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R1</a:t>
            </a:r>
          </a:p>
        </p:txBody>
      </p:sp>
      <p:sp>
        <p:nvSpPr>
          <p:cNvPr id="13" name="Oval 12"/>
          <p:cNvSpPr/>
          <p:nvPr/>
        </p:nvSpPr>
        <p:spPr>
          <a:xfrm>
            <a:off x="5338991" y="4415356"/>
            <a:ext cx="1251438" cy="1213372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Arrow Connector 14"/>
          <p:cNvCxnSpPr>
            <a:cxnSpLocks/>
            <a:endCxn id="3" idx="6"/>
          </p:cNvCxnSpPr>
          <p:nvPr/>
        </p:nvCxnSpPr>
        <p:spPr>
          <a:xfrm>
            <a:off x="2984119" y="5022914"/>
            <a:ext cx="6257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cxnSpLocks/>
            <a:stCxn id="13" idx="2"/>
          </p:cNvCxnSpPr>
          <p:nvPr/>
        </p:nvCxnSpPr>
        <p:spPr>
          <a:xfrm>
            <a:off x="5338991" y="5022042"/>
            <a:ext cx="6257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443697" y="4713393"/>
            <a:ext cx="416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R2</a:t>
            </a:r>
          </a:p>
        </p:txBody>
      </p:sp>
      <p:cxnSp>
        <p:nvCxnSpPr>
          <p:cNvPr id="23" name="Straight Arrow Connector 22" descr="Distance" title="D"/>
          <p:cNvCxnSpPr>
            <a:cxnSpLocks/>
          </p:cNvCxnSpPr>
          <p:nvPr/>
        </p:nvCxnSpPr>
        <p:spPr>
          <a:xfrm>
            <a:off x="2984119" y="5319207"/>
            <a:ext cx="2980591" cy="12700"/>
          </a:xfrm>
          <a:prstGeom prst="straightConnector1">
            <a:avLst/>
          </a:prstGeom>
          <a:ln>
            <a:solidFill>
              <a:srgbClr val="0070C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235556" y="5024130"/>
            <a:ext cx="416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87194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Asteroids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54510" y="1605475"/>
            <a:ext cx="10820400" cy="4566725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Collision Detection Algorithm</a:t>
            </a:r>
          </a:p>
          <a:p>
            <a:pPr lvl="2"/>
            <a:r>
              <a:rPr lang="en-US" dirty="0"/>
              <a:t>Optimized collision detection algorithm using AABB instead.</a:t>
            </a:r>
          </a:p>
          <a:p>
            <a:pPr lvl="2"/>
            <a:r>
              <a:rPr lang="en-US" dirty="0"/>
              <a:t>Very fast, efficient</a:t>
            </a:r>
          </a:p>
          <a:p>
            <a:pPr lvl="2"/>
            <a:r>
              <a:rPr lang="en-US" dirty="0"/>
              <a:t>No multiplication, division or other complex operations used.</a:t>
            </a:r>
          </a:p>
          <a:p>
            <a:pPr lvl="2"/>
            <a:r>
              <a:rPr lang="en-US" dirty="0"/>
              <a:t>Is it exact? NO!</a:t>
            </a:r>
          </a:p>
          <a:p>
            <a:pPr lvl="3"/>
            <a:r>
              <a:rPr lang="en-US" dirty="0"/>
              <a:t>But close enough for Asteroid game purposes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2358400" y="4416228"/>
            <a:ext cx="1251438" cy="1213372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088825" y="4714265"/>
            <a:ext cx="416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R1</a:t>
            </a:r>
          </a:p>
        </p:txBody>
      </p:sp>
      <p:sp>
        <p:nvSpPr>
          <p:cNvPr id="13" name="Oval 12"/>
          <p:cNvSpPr/>
          <p:nvPr/>
        </p:nvSpPr>
        <p:spPr>
          <a:xfrm>
            <a:off x="5338991" y="4415356"/>
            <a:ext cx="1251438" cy="1213372"/>
          </a:xfrm>
          <a:prstGeom prst="ellips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Arrow Connector 14"/>
          <p:cNvCxnSpPr>
            <a:cxnSpLocks/>
            <a:endCxn id="3" idx="6"/>
          </p:cNvCxnSpPr>
          <p:nvPr/>
        </p:nvCxnSpPr>
        <p:spPr>
          <a:xfrm>
            <a:off x="2984119" y="5022914"/>
            <a:ext cx="6257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cxnSpLocks/>
            <a:stCxn id="13" idx="2"/>
          </p:cNvCxnSpPr>
          <p:nvPr/>
        </p:nvCxnSpPr>
        <p:spPr>
          <a:xfrm>
            <a:off x="5338991" y="5022042"/>
            <a:ext cx="62571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443697" y="4713393"/>
            <a:ext cx="4163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R2</a:t>
            </a:r>
          </a:p>
        </p:txBody>
      </p:sp>
      <p:sp>
        <p:nvSpPr>
          <p:cNvPr id="4" name="Rectangle 3"/>
          <p:cNvSpPr/>
          <p:nvPr/>
        </p:nvSpPr>
        <p:spPr>
          <a:xfrm>
            <a:off x="2358400" y="4415356"/>
            <a:ext cx="1251438" cy="1213372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338991" y="4393120"/>
            <a:ext cx="1251438" cy="1213372"/>
          </a:xfrm>
          <a:prstGeom prst="rect">
            <a:avLst/>
          </a:prstGeom>
          <a:noFill/>
          <a:ln w="9525" cap="flat" cmpd="sng" algn="ctr">
            <a:solidFill>
              <a:srgbClr val="0070C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046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9427" y="641825"/>
            <a:ext cx="6090684" cy="979586"/>
          </a:xfrm>
        </p:spPr>
        <p:txBody>
          <a:bodyPr/>
          <a:lstStyle/>
          <a:p>
            <a:pPr algn="l"/>
            <a:r>
              <a:rPr lang="en-US" dirty="0"/>
              <a:t>Asteroids</a:t>
            </a:r>
            <a:r>
              <a:rPr lang="en-US" sz="1200" dirty="0"/>
              <a:t> </a:t>
            </a:r>
            <a:r>
              <a:rPr lang="en-US" sz="2000" cap="none" dirty="0"/>
              <a:t>(with added sound)</a:t>
            </a:r>
            <a:endParaRPr lang="en-US" dirty="0"/>
          </a:p>
        </p:txBody>
      </p:sp>
      <p:pic>
        <p:nvPicPr>
          <p:cNvPr id="3" name="Asteroids 5_8_2017 4_43_53 P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59428" y="1545996"/>
            <a:ext cx="9732572" cy="503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550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973</TotalTime>
  <Words>487</Words>
  <Application>Microsoft Office PowerPoint</Application>
  <PresentationFormat>Widescreen</PresentationFormat>
  <Paragraphs>78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Vapor Trail</vt:lpstr>
      <vt:lpstr>Advanced Game Development</vt:lpstr>
      <vt:lpstr>Asteroids</vt:lpstr>
      <vt:lpstr>Asteroids</vt:lpstr>
      <vt:lpstr>Asteroids</vt:lpstr>
      <vt:lpstr>Asteroids</vt:lpstr>
      <vt:lpstr>Asteroids</vt:lpstr>
      <vt:lpstr>Asteroids</vt:lpstr>
      <vt:lpstr>Asteroids</vt:lpstr>
      <vt:lpstr>Asteroids (with added sound)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Short</dc:creator>
  <cp:lastModifiedBy>Mark Short</cp:lastModifiedBy>
  <cp:revision>26</cp:revision>
  <dcterms:created xsi:type="dcterms:W3CDTF">2017-05-09T04:03:02Z</dcterms:created>
  <dcterms:modified xsi:type="dcterms:W3CDTF">2017-10-03T22:41:09Z</dcterms:modified>
</cp:coreProperties>
</file>

<file path=docProps/thumbnail.jpeg>
</file>